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13.png" ContentType="image/png"/>
  <Override PartName="/ppt/media/image9.png" ContentType="image/png"/>
  <Override PartName="/ppt/media/image12.png" ContentType="image/png"/>
  <Override PartName="/ppt/media/image7.png" ContentType="image/png"/>
  <Override PartName="/ppt/media/image1.jpeg" ContentType="image/jpeg"/>
  <Override PartName="/ppt/media/image6.png" ContentType="image/png"/>
  <Override PartName="/ppt/media/image4.png" ContentType="image/png"/>
  <Override PartName="/ppt/media/media22.mp3" ContentType="application/vnd.sun.star.media"/>
  <Override PartName="/ppt/media/image23.png" ContentType="image/png"/>
  <Override PartName="/ppt/media/image18.png" ContentType="image/png"/>
  <Override PartName="/ppt/media/media17.mp3" ContentType="application/vnd.sun.star.media"/>
  <Override PartName="/ppt/media/image21.png" ContentType="image/png"/>
  <Override PartName="/ppt/media/image19.png" ContentType="image/png"/>
  <Override PartName="/ppt/media/media14.mp3" ContentType="application/vnd.sun.star.media"/>
  <Override PartName="/ppt/media/image5.png" ContentType="image/png"/>
  <Override PartName="/ppt/media/image10.png" ContentType="image/png"/>
  <Override PartName="/ppt/media/image16.png" ContentType="image/png"/>
  <Override PartName="/ppt/media/media11.mp3" ContentType="application/vnd.sun.star.media"/>
  <Override PartName="/ppt/media/image3.jpeg" ContentType="image/jpeg"/>
  <Override PartName="/ppt/media/image15.png" ContentType="image/png"/>
  <Override PartName="/ppt/media/media8.mp3" ContentType="application/vnd.sun.star.media"/>
  <Override PartName="/ppt/media/image2.png" ContentType="image/png"/>
  <Override PartName="/ppt/media/media20.mp3" ContentType="application/vnd.sun.star.media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presProps" Target="presProps.xml"/>
</Relationships>
</file>

<file path=ppt/media/image1.jpeg>
</file>

<file path=ppt/media/image10.png>
</file>

<file path=ppt/media/image12.png>
</file>

<file path=ppt/media/image13.png>
</file>

<file path=ppt/media/image15.png>
</file>

<file path=ppt/media/image16.png>
</file>

<file path=ppt/media/image18.png>
</file>

<file path=ppt/media/image19.png>
</file>

<file path=ppt/media/image2.png>
</file>

<file path=ppt/media/image21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9.png>
</file>

<file path=ppt/media/media11.mp3>
</file>

<file path=ppt/media/media14.mp3>
</file>

<file path=ppt/media/media17.mp3>
</file>

<file path=ppt/media/media20.mp3>
</file>

<file path=ppt/media/media22.mp3>
</file>

<file path=ppt/media/media8.mp3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2"/>
          <a:srcRect l="18400" t="0" r="5175" b="0"/>
          <a:stretch/>
        </p:blipFill>
        <p:spPr>
          <a:xfrm flipH="1">
            <a:off x="3903840" y="-360"/>
            <a:ext cx="5240160" cy="6856920"/>
          </a:xfrm>
          <a:prstGeom prst="rect">
            <a:avLst/>
          </a:prstGeom>
          <a:ln w="0">
            <a:noFill/>
          </a:ln>
        </p:spPr>
      </p:pic>
      <p:sp>
        <p:nvSpPr>
          <p:cNvPr id="1" name="Rectangle 5"/>
          <p:cNvSpPr/>
          <p:nvPr/>
        </p:nvSpPr>
        <p:spPr>
          <a:xfrm>
            <a:off x="0" y="-360"/>
            <a:ext cx="7408440" cy="6856920"/>
          </a:xfrm>
          <a:custGeom>
            <a:avLst/>
            <a:gdLst/>
            <a:ahLst/>
            <a:rect l="l" t="t" r="r" b="b"/>
            <a:pathLst>
              <a:path w="7409467" h="6875469">
                <a:moveTo>
                  <a:pt x="0" y="0"/>
                </a:moveTo>
                <a:lnTo>
                  <a:pt x="7409467" y="0"/>
                </a:lnTo>
                <a:lnTo>
                  <a:pt x="5394401" y="6875469"/>
                </a:lnTo>
                <a:lnTo>
                  <a:pt x="0" y="685853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Rectangle 11"/>
          <p:cNvSpPr/>
          <p:nvPr/>
        </p:nvSpPr>
        <p:spPr>
          <a:xfrm>
            <a:off x="0" y="-360"/>
            <a:ext cx="7415640" cy="6856920"/>
          </a:xfrm>
          <a:custGeom>
            <a:avLst/>
            <a:gdLst/>
            <a:ahLst/>
            <a:rect l="l" t="t" r="r" b="b"/>
            <a:pathLst>
              <a:path w="7416800" h="6858000">
                <a:moveTo>
                  <a:pt x="0" y="0"/>
                </a:moveTo>
                <a:lnTo>
                  <a:pt x="7416800" y="8467"/>
                </a:lnTo>
                <a:lnTo>
                  <a:pt x="5376333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" name="Picture 6" descr=""/>
          <p:cNvPicPr/>
          <p:nvPr/>
        </p:nvPicPr>
        <p:blipFill>
          <a:blip r:embed="rId3"/>
          <a:stretch/>
        </p:blipFill>
        <p:spPr>
          <a:xfrm>
            <a:off x="0" y="0"/>
            <a:ext cx="6811920" cy="334476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11"/>
          <p:cNvGrpSpPr/>
          <p:nvPr/>
        </p:nvGrpSpPr>
        <p:grpSpPr>
          <a:xfrm>
            <a:off x="439920" y="6248880"/>
            <a:ext cx="8263800" cy="336600"/>
            <a:chOff x="439920" y="6248880"/>
            <a:chExt cx="8263800" cy="336600"/>
          </a:xfrm>
        </p:grpSpPr>
        <p:sp>
          <p:nvSpPr>
            <p:cNvPr id="43" name="Straight Connector 7"/>
            <p:cNvSpPr/>
            <p:nvPr/>
          </p:nvSpPr>
          <p:spPr>
            <a:xfrm>
              <a:off x="439920" y="6417720"/>
              <a:ext cx="3192120" cy="360"/>
            </a:xfrm>
            <a:prstGeom prst="line">
              <a:avLst/>
            </a:prstGeom>
            <a:ln w="12600">
              <a:solidFill>
                <a:srgbClr val="808080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" name="Straight Connector 8"/>
            <p:cNvSpPr/>
            <p:nvPr/>
          </p:nvSpPr>
          <p:spPr>
            <a:xfrm>
              <a:off x="5511600" y="6417720"/>
              <a:ext cx="3192120" cy="360"/>
            </a:xfrm>
            <a:prstGeom prst="line">
              <a:avLst/>
            </a:prstGeom>
            <a:ln w="12600">
              <a:solidFill>
                <a:srgbClr val="808080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45" name="Picture 10" descr=""/>
            <p:cNvPicPr/>
            <p:nvPr/>
          </p:nvPicPr>
          <p:blipFill>
            <a:blip r:embed="rId2"/>
            <a:stretch/>
          </p:blipFill>
          <p:spPr>
            <a:xfrm>
              <a:off x="4147920" y="6248880"/>
              <a:ext cx="847080" cy="33660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video" Target="../media/media8.mp3"/><Relationship Id="rId3" Type="http://schemas.microsoft.com/office/2007/relationships/media" Target="../media/media8.mp3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video" Target="../media/media11.mp3"/><Relationship Id="rId3" Type="http://schemas.microsoft.com/office/2007/relationships/media" Target="../media/media11.mp3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video" Target="../media/media14.mp3"/><Relationship Id="rId3" Type="http://schemas.microsoft.com/office/2007/relationships/media" Target="../media/media14.mp3"/><Relationship Id="rId4" Type="http://schemas.openxmlformats.org/officeDocument/2006/relationships/image" Target="../media/image15.png"/><Relationship Id="rId5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video" Target="../media/media17.mp3"/><Relationship Id="rId3" Type="http://schemas.microsoft.com/office/2007/relationships/media" Target="../media/media17.mp3"/><Relationship Id="rId4" Type="http://schemas.openxmlformats.org/officeDocument/2006/relationships/image" Target="../media/image18.png"/><Relationship Id="rId5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video" Target="../media/media20.mp3"/><Relationship Id="rId3" Type="http://schemas.microsoft.com/office/2007/relationships/media" Target="../media/media20.mp3"/><Relationship Id="rId4" Type="http://schemas.openxmlformats.org/officeDocument/2006/relationships/image" Target="../media/image21.png"/><Relationship Id="rId5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video" Target="../media/media22.mp3"/><Relationship Id="rId2" Type="http://schemas.microsoft.com/office/2007/relationships/media" Target="../media/media22.mp3"/><Relationship Id="rId3" Type="http://schemas.openxmlformats.org/officeDocument/2006/relationships/image" Target="../media/image23.png"/><Relationship Id="rId4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38640" y="3325320"/>
            <a:ext cx="5572440" cy="916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en-US" sz="3200" spc="-1" strike="noStrike">
                <a:solidFill>
                  <a:srgbClr val="404040"/>
                </a:solidFill>
                <a:latin typeface="Arial"/>
                <a:ea typeface="Arial"/>
              </a:rPr>
              <a:t>Project – Smartphone Trucker Tracker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638640" y="4375080"/>
            <a:ext cx="5572440" cy="817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i="1" lang="en-US" sz="2400" spc="-1" strike="noStrike">
                <a:solidFill>
                  <a:srgbClr val="404040"/>
                </a:solidFill>
                <a:latin typeface="Arial"/>
                <a:ea typeface="Arial"/>
              </a:rPr>
              <a:t>Problem Contextualization</a:t>
            </a:r>
            <a:br/>
            <a:r>
              <a:rPr b="0" i="1" lang="en-US" sz="2400" spc="-1" strike="noStrike">
                <a:solidFill>
                  <a:srgbClr val="404040"/>
                </a:solidFill>
                <a:latin typeface="Arial"/>
                <a:ea typeface="Arial"/>
              </a:rPr>
              <a:t>Adam Coetzee - 29982995</a:t>
            </a:r>
            <a:endParaRPr b="0" lang="en-GB" sz="24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840" cy="89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Technologies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342720" y="1460880"/>
            <a:ext cx="8457840" cy="4514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3200" spc="-1" strike="noStrike">
              <a:latin typeface="Arial"/>
            </a:endParaRPr>
          </a:p>
        </p:txBody>
      </p:sp>
      <p:pic>
        <p:nvPicPr>
          <p:cNvPr id="105" name="" descr=""/>
          <p:cNvPicPr/>
          <p:nvPr/>
        </p:nvPicPr>
        <p:blipFill>
          <a:blip r:embed="rId1"/>
          <a:stretch/>
        </p:blipFill>
        <p:spPr>
          <a:xfrm>
            <a:off x="513360" y="1080000"/>
            <a:ext cx="8090640" cy="467928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840" cy="89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Conclusion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342720" y="3121920"/>
            <a:ext cx="8498880" cy="2853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108" name="TextBox 4"/>
          <p:cNvSpPr/>
          <p:nvPr/>
        </p:nvSpPr>
        <p:spPr>
          <a:xfrm>
            <a:off x="360000" y="1065960"/>
            <a:ext cx="8292600" cy="365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lIns="90000" rIns="90000" tIns="45000" bIns="45000" anchor="t">
            <a:spAutoFit/>
          </a:bodyPr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System deployed (and tested) to a Linux VPS in docker containers</a:t>
            </a:r>
            <a:endParaRPr b="0" lang="en-GB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The required variables are logged (location accurate to 20m)</a:t>
            </a:r>
            <a:endParaRPr b="0" lang="en-GB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I/O server and web application maintain indefinite up-time (100%)</a:t>
            </a:r>
            <a:endParaRPr b="0" lang="en-GB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More testing required on Android Application, but runs well on Android 10</a:t>
            </a:r>
            <a:endParaRPr b="0" lang="en-GB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Further improvements to robustness and up-time can make this solution more reliable</a:t>
            </a:r>
            <a:endParaRPr b="0" lang="en-GB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Future expansion could include: </a:t>
            </a:r>
            <a:endParaRPr b="0" lang="en-GB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Added integration with on-board vehicle sensors</a:t>
            </a:r>
            <a:endParaRPr b="0" lang="en-GB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Improved algorithms and data processing for more accurate readings</a:t>
            </a:r>
            <a:endParaRPr b="0" lang="en-GB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Appealling solution for companies who want to use multipurpose devices, with cost-saving potential</a:t>
            </a:r>
            <a:endParaRPr b="0" lang="en-GB" sz="18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840" cy="89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Smartphone Application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457560" y="2949480"/>
            <a:ext cx="8342640" cy="3026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To be used by truckers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Log sensor data every 2 minutes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Send data to online server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Not responsible for generating reports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</p:txBody>
      </p:sp>
      <p:pic>
        <p:nvPicPr>
          <p:cNvPr id="111" name="Picture 4" descr="Diagram&#10;&#10;Description automatically generated"/>
          <p:cNvPicPr/>
          <p:nvPr/>
        </p:nvPicPr>
        <p:blipFill>
          <a:blip r:embed="rId1"/>
          <a:stretch/>
        </p:blipFill>
        <p:spPr>
          <a:xfrm>
            <a:off x="379800" y="906120"/>
            <a:ext cx="5727240" cy="1779840"/>
          </a:xfrm>
          <a:prstGeom prst="rect">
            <a:avLst/>
          </a:prstGeom>
          <a:ln w="0">
            <a:noFill/>
          </a:ln>
        </p:spPr>
      </p:pic>
      <p:pic>
        <p:nvPicPr>
          <p:cNvPr id="112" name="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33360" y="-3240"/>
            <a:ext cx="729000" cy="72900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">
                                      <p:cBhvr>
                                        <p:cTn id="6" dur="1" fill="hold"/>
                                        <p:tgtEl>
                                          <p:spTgt spid="1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840" cy="89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I/O Server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457560" y="2949480"/>
            <a:ext cx="8342640" cy="3026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High speed interface between smartphone application and data store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Capable of handling many requests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Only meant for data transfer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</p:txBody>
      </p:sp>
      <p:pic>
        <p:nvPicPr>
          <p:cNvPr id="115" name="Picture 4" descr="Diagram&#10;&#10;Description automatically generated"/>
          <p:cNvPicPr/>
          <p:nvPr/>
        </p:nvPicPr>
        <p:blipFill>
          <a:blip r:embed="rId1"/>
          <a:stretch/>
        </p:blipFill>
        <p:spPr>
          <a:xfrm>
            <a:off x="379800" y="906120"/>
            <a:ext cx="5727240" cy="1779840"/>
          </a:xfrm>
          <a:prstGeom prst="rect">
            <a:avLst/>
          </a:prstGeom>
          <a:ln w="0">
            <a:noFill/>
          </a:ln>
        </p:spPr>
      </p:pic>
      <p:pic>
        <p:nvPicPr>
          <p:cNvPr id="116" name="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17160" y="-3240"/>
            <a:ext cx="729000" cy="72900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  <p:timing>
    <p:tnLst>
      <p:par>
        <p:cTn id="7" dur="indefinite" restart="never" nodeType="tmRoot">
          <p:childTnLst>
            <p:seq>
              <p:cTn id="8" dur="indefinite" nodeType="mainSeq"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">
                                      <p:cBhvr>
                                        <p:cTn id="12" dur="1" fill="hold"/>
                                        <p:tgtEl>
                                          <p:spTgt spid="1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840" cy="89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Data Store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457560" y="2949480"/>
            <a:ext cx="8342640" cy="3026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Storage Structure for trucking logs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Should be suited for many records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Compatiblity with system components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</p:txBody>
      </p:sp>
      <p:pic>
        <p:nvPicPr>
          <p:cNvPr id="119" name="Picture 4" descr="Diagram&#10;&#10;Description automatically generated"/>
          <p:cNvPicPr/>
          <p:nvPr/>
        </p:nvPicPr>
        <p:blipFill>
          <a:blip r:embed="rId1"/>
          <a:stretch/>
        </p:blipFill>
        <p:spPr>
          <a:xfrm>
            <a:off x="379800" y="906120"/>
            <a:ext cx="5727240" cy="1779840"/>
          </a:xfrm>
          <a:prstGeom prst="rect">
            <a:avLst/>
          </a:prstGeom>
          <a:ln w="0">
            <a:noFill/>
          </a:ln>
        </p:spPr>
      </p:pic>
      <p:pic>
        <p:nvPicPr>
          <p:cNvPr id="120" name="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17160" y="-3240"/>
            <a:ext cx="729000" cy="72900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  <p:timing>
    <p:tnLst>
      <p:par>
        <p:cTn id="13" dur="indefinite" restart="never" nodeType="tmRoot">
          <p:childTnLst>
            <p:seq>
              <p:cTn id="14" dur="indefinite" nodeType="mainSeq"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">
                                      <p:cBhvr>
                                        <p:cTn id="18" dur="1" fill="hold"/>
                                        <p:tgtEl>
                                          <p:spTgt spid="1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840" cy="89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Web Server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457560" y="2949480"/>
            <a:ext cx="8342640" cy="3026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8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Data store access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Data processing – generate daily reports:</a:t>
            </a:r>
            <a:endParaRPr b="0" lang="en-GB" sz="28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locations travelled to</a:t>
            </a:r>
            <a:endParaRPr b="0" lang="en-GB" sz="24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Transit Times</a:t>
            </a:r>
            <a:endParaRPr b="0" lang="en-GB" sz="24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Stopping times</a:t>
            </a:r>
            <a:endParaRPr b="0" lang="en-GB" sz="24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Speed etc.</a:t>
            </a:r>
            <a:endParaRPr b="0" lang="en-GB" sz="24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Server requests to web application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</p:txBody>
      </p:sp>
      <p:pic>
        <p:nvPicPr>
          <p:cNvPr id="123" name="Picture 4" descr="Diagram&#10;&#10;Description automatically generated"/>
          <p:cNvPicPr/>
          <p:nvPr/>
        </p:nvPicPr>
        <p:blipFill>
          <a:blip r:embed="rId1"/>
          <a:stretch/>
        </p:blipFill>
        <p:spPr>
          <a:xfrm>
            <a:off x="379800" y="906120"/>
            <a:ext cx="5727240" cy="1779840"/>
          </a:xfrm>
          <a:prstGeom prst="rect">
            <a:avLst/>
          </a:prstGeom>
          <a:ln w="0">
            <a:noFill/>
          </a:ln>
        </p:spPr>
      </p:pic>
      <p:pic>
        <p:nvPicPr>
          <p:cNvPr id="124" name="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17160" y="-3240"/>
            <a:ext cx="729000" cy="72900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  <p:timing>
    <p:tnLst>
      <p:par>
        <p:cTn id="19" dur="indefinite" restart="never" nodeType="tmRoot">
          <p:childTnLst>
            <p:seq>
              <p:cTn id="20" dur="indefinite" nodeType="mainSeq"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">
                                      <p:cBhvr>
                                        <p:cTn id="24" dur="1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840" cy="89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Web Application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457560" y="2949480"/>
            <a:ext cx="8342640" cy="3026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User Interface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Access reports about truckers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</p:txBody>
      </p:sp>
      <p:pic>
        <p:nvPicPr>
          <p:cNvPr id="127" name="Picture 4" descr="Diagram&#10;&#10;Description automatically generated"/>
          <p:cNvPicPr/>
          <p:nvPr/>
        </p:nvPicPr>
        <p:blipFill>
          <a:blip r:embed="rId1"/>
          <a:stretch/>
        </p:blipFill>
        <p:spPr>
          <a:xfrm>
            <a:off x="379800" y="906120"/>
            <a:ext cx="5727240" cy="1779840"/>
          </a:xfrm>
          <a:prstGeom prst="rect">
            <a:avLst/>
          </a:prstGeom>
          <a:ln w="0">
            <a:noFill/>
          </a:ln>
        </p:spPr>
      </p:pic>
      <p:pic>
        <p:nvPicPr>
          <p:cNvPr id="128" name="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33360" y="-3240"/>
            <a:ext cx="729000" cy="72900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  <p:timing>
    <p:tnLst>
      <p:par>
        <p:cTn id="25" dur="indefinite" restart="never" nodeType="tmRoot">
          <p:childTnLst>
            <p:seq>
              <p:cTn id="26" dur="indefinite" nodeType="mainSeq"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">
                                      <p:cBhvr>
                                        <p:cTn id="30" dur="1" fill="hold"/>
                                        <p:tgtEl>
                                          <p:spTgt spid="1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840" cy="89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Conclusion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457560" y="1049760"/>
            <a:ext cx="8342640" cy="4925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Deliverables</a:t>
            </a:r>
            <a:endParaRPr b="0" lang="en-GB" sz="28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Smartphone Application</a:t>
            </a:r>
            <a:endParaRPr b="0" lang="en-GB" sz="24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Web Application</a:t>
            </a:r>
            <a:endParaRPr b="0" lang="en-GB" sz="24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Necessary supporting backend</a:t>
            </a:r>
            <a:endParaRPr b="0" lang="en-GB" sz="24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Benefits</a:t>
            </a:r>
            <a:endParaRPr b="0" lang="en-GB" sz="28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Improved monitoring</a:t>
            </a:r>
            <a:endParaRPr b="0" lang="en-GB" sz="24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Potential optimization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400" spc="-1" strike="noStrike">
              <a:latin typeface="Arial"/>
            </a:endParaRPr>
          </a:p>
        </p:txBody>
      </p:sp>
      <p:pic>
        <p:nvPicPr>
          <p:cNvPr id="131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413560" y="360"/>
            <a:ext cx="729000" cy="72900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  <p:timing>
    <p:tnLst>
      <p:par>
        <p:cTn id="31" dur="indefinite" restart="never" nodeType="tmRoot">
          <p:childTnLst>
            <p:seq>
              <p:cTn id="32" restart="whenNotActive" nodeType="interactiveSeq" fill="hold">
                <p:stCondLst>
                  <p:cond delay="0" evt="onClick">
                    <p:tgtEl>
                      <p:spTgt spid="131"/>
                    </p:tgtEl>
                  </p:cond>
                </p:stCondLst>
                <p:childTnLst>
                  <p:par>
                    <p:cTn id="33" fill="hold">
                      <p:stCondLst>
                        <p:cond delay="0" evt="onClick">
                          <p:tgtEl>
                            <p:spTgt spid="131"/>
                          </p:tgtEl>
                        </p:cond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">
                                      <p:cBhvr>
                                        <p:cTn id="36" dur="1" fill="hold"/>
                                        <p:tgtEl>
                                          <p:spTgt spid="1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840" cy="89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What is Fleet Tracker? Why is it important?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342720" y="1460880"/>
            <a:ext cx="8457840" cy="4514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89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 full-stack live tracking solution using Android devices to track Truckers in a fleet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Provides managers of trucking companies a means to ensure truckers are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driving to the correct location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not stopping for excessive amounts of time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driving appropriately, in a steady manner at adequate speeds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Tracks 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acceleration, altitude, location and speed</a:t>
            </a:r>
            <a:endParaRPr b="0" lang="en-GB" sz="2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Such information allows managers to ensure efficiency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840" cy="89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Background – Trucking Industry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342720" y="1460880"/>
            <a:ext cx="8457840" cy="4514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Trucking is essential for the economy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Fleets carry cargo over far distances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Misbehaving truckers are detrimental: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Excessive stop times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Unsafe driving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Managers can’t monitor them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 means of tracking is required</a:t>
            </a:r>
            <a:endParaRPr b="0" lang="en-GB" sz="28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840" cy="89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What to track?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342720" y="1460880"/>
            <a:ext cx="8457840" cy="4514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87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Acceleration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Rapid acceleration/braking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Altitude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Optimization analysis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Location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Correct locations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Taking optimal routes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Speed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Obeying traffic laws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Driving optimal speeds</a:t>
            </a:r>
            <a:endParaRPr b="0" lang="en-GB" sz="28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840" cy="89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How to track? - Sensors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342720" y="1460880"/>
            <a:ext cx="8457840" cy="4514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71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Acceleration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Accelerometers provide raw data with gravity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High pass filtering to remove gravity bias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Sensor fusion: gyroscopes/magnetometers can clear gravity bias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Altitude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GPS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Location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GPS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Speed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On-board vehicle speedometer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Location delta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IoT devices come with sensor suites </a:t>
            </a:r>
            <a:endParaRPr b="0" lang="en-GB" sz="28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840" cy="89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Problem Statement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182160" y="1785600"/>
            <a:ext cx="8457840" cy="4514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Synthesize a tracking system for companies to track 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Acceleration, Altitude, Location and Speed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 captured with an IoT device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Continuously (or periodically) upload data to a central storage location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Provide an interface for managers to access this data, in a processed form which can be easily interpreted.</a:t>
            </a:r>
            <a:endParaRPr b="0" lang="en-GB" sz="28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840" cy="89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Hypothesis</a:t>
            </a:r>
            <a:endParaRPr b="0" lang="en-GB" sz="3000" spc="-1" strike="noStrike">
              <a:latin typeface="Arial"/>
            </a:endParaRPr>
          </a:p>
        </p:txBody>
      </p:sp>
      <p:pic>
        <p:nvPicPr>
          <p:cNvPr id="97" name="" descr=""/>
          <p:cNvPicPr/>
          <p:nvPr/>
        </p:nvPicPr>
        <p:blipFill>
          <a:blip r:embed="rId1"/>
          <a:stretch/>
        </p:blipFill>
        <p:spPr>
          <a:xfrm>
            <a:off x="0" y="900000"/>
            <a:ext cx="9143640" cy="2039040"/>
          </a:xfrm>
          <a:prstGeom prst="rect">
            <a:avLst/>
          </a:prstGeom>
          <a:ln w="0">
            <a:noFill/>
          </a:ln>
        </p:spPr>
      </p:pic>
      <p:sp>
        <p:nvSpPr>
          <p:cNvPr id="98" name=""/>
          <p:cNvSpPr txBox="1"/>
          <p:nvPr/>
        </p:nvSpPr>
        <p:spPr>
          <a:xfrm>
            <a:off x="180000" y="3060000"/>
            <a:ext cx="8640000" cy="3161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On-board smartphone sensors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I/O server receives log data from multiple devices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Data stored in Data Store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Web server performs back-end logic serving web pages to web application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Front end of web application renders web pages to manager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Objective: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Use logged data to generate detailed reports conveying useful information to managers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Benefit: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Managers can ensure efficient and proper operation</a:t>
            </a:r>
            <a:endParaRPr b="0" lang="en-GB" sz="18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840" cy="89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Requirements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00" name=""/>
          <p:cNvSpPr txBox="1"/>
          <p:nvPr/>
        </p:nvSpPr>
        <p:spPr>
          <a:xfrm>
            <a:off x="383400" y="783720"/>
            <a:ext cx="8460000" cy="5721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GB" sz="1800" spc="-1" strike="noStrike">
                <a:latin typeface="Arial"/>
              </a:rPr>
              <a:t>Smartphone Application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Identity Control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Log </a:t>
            </a:r>
            <a:r>
              <a:rPr b="1" lang="en-GB" sz="1800" spc="-1" strike="noStrike">
                <a:latin typeface="Arial"/>
              </a:rPr>
              <a:t>Acceleration, Altitude, Location and Speed every 2 minutes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Upload log data: Continuously or on request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Store log data locally until it can be transmitted to central store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Logging must take place in the background</a:t>
            </a:r>
            <a:endParaRPr b="0" lang="en-GB" sz="1800" spc="-1" strike="noStrike">
              <a:latin typeface="Arial"/>
            </a:endParaRPr>
          </a:p>
          <a:p>
            <a:endParaRPr b="0" lang="en-GB" sz="1800" spc="-1" strike="noStrike">
              <a:latin typeface="Arial"/>
            </a:endParaRPr>
          </a:p>
          <a:p>
            <a:r>
              <a:rPr b="1" lang="en-GB" sz="1800" spc="-1" strike="noStrike">
                <a:latin typeface="Arial"/>
              </a:rPr>
              <a:t>I/O Server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Allow multiple Smartphone devices to simultaneously connect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Identity verification and control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Transmit log data into the central database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GB" sz="1800" spc="-1" strike="noStrike">
              <a:latin typeface="Arial"/>
            </a:endParaRPr>
          </a:p>
          <a:p>
            <a:r>
              <a:rPr b="1" lang="en-GB" sz="1800" spc="-1" strike="noStrike">
                <a:latin typeface="Arial"/>
              </a:rPr>
              <a:t>Data Store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High performance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Store all data pertaining to truckers and managers</a:t>
            </a:r>
            <a:endParaRPr b="0" lang="en-GB" sz="1800" spc="-1" strike="noStrike">
              <a:latin typeface="Arial"/>
            </a:endParaRPr>
          </a:p>
          <a:p>
            <a:endParaRPr b="0" lang="en-GB" sz="1800" spc="-1" strike="noStrike">
              <a:latin typeface="Arial"/>
            </a:endParaRPr>
          </a:p>
          <a:p>
            <a:r>
              <a:rPr b="1" lang="en-GB" sz="1800" spc="-1" strike="noStrike">
                <a:latin typeface="Arial"/>
              </a:rPr>
              <a:t>Web Application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Support multiple managers and truckers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Generate detailed trip information about each trucker:</a:t>
            </a:r>
            <a:endParaRPr b="0" lang="en-GB" sz="1800" spc="-1" strike="noStrike"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Start/Stop Locations with corresponding times</a:t>
            </a:r>
            <a:endParaRPr b="0" lang="en-GB" sz="1800" spc="-1" strike="noStrike"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Delay between trips</a:t>
            </a:r>
            <a:endParaRPr b="0" lang="en-GB" sz="1800" spc="-1" strike="noStrike"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Displa y </a:t>
            </a:r>
            <a:endParaRPr b="0" lang="en-GB" sz="18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840" cy="89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System components</a:t>
            </a:r>
            <a:endParaRPr b="0" lang="en-GB" sz="3000" spc="-1" strike="noStrike">
              <a:latin typeface="Arial"/>
            </a:endParaRPr>
          </a:p>
        </p:txBody>
      </p:sp>
      <p:pic>
        <p:nvPicPr>
          <p:cNvPr id="102" name="" descr=""/>
          <p:cNvPicPr/>
          <p:nvPr/>
        </p:nvPicPr>
        <p:blipFill>
          <a:blip r:embed="rId1"/>
          <a:stretch/>
        </p:blipFill>
        <p:spPr>
          <a:xfrm>
            <a:off x="900000" y="1244880"/>
            <a:ext cx="7229160" cy="487440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Powerpoint_1024x768</Template>
  <TotalTime>809</TotalTime>
  <Application>LibreOffice/7.2.1.2$Linux_X86_64 LibreOffice_project/20$Build-2</Application>
  <AppVersion>15.0000</AppVersion>
  <Company>North-West University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2017-11-29T06:26:38Z</dcterms:created>
  <dc:creator>Hewlett-Packard Company</dc:creator>
  <dc:description/>
  <dc:language>en-GB</dc:language>
  <cp:lastModifiedBy/>
  <dcterms:modified xsi:type="dcterms:W3CDTF">2021-11-07T13:32:38Z</dcterms:modified>
  <cp:revision>360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2491B7AF-2EC0-4966-BF57-3F970DC8AF35</vt:lpwstr>
  </property>
  <property fmtid="{D5CDD505-2E9C-101B-9397-08002B2CF9AE}" pid="3" name="ArticulatePath">
    <vt:lpwstr>POWERPOINT TEMPLAAT_1024x768</vt:lpwstr>
  </property>
  <property fmtid="{D5CDD505-2E9C-101B-9397-08002B2CF9AE}" pid="4" name="PresentationFormat">
    <vt:lpwstr>On-screen Show (4:3)</vt:lpwstr>
  </property>
  <property fmtid="{D5CDD505-2E9C-101B-9397-08002B2CF9AE}" pid="5" name="Slides">
    <vt:r8>11</vt:r8>
  </property>
</Properties>
</file>